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5" r:id="rId9"/>
  </p:sldIdLst>
  <p:sldSz cx="12192000" cy="6858000"/>
  <p:notesSz cx="6858000" cy="9144000"/>
  <p:defaultTextStyle>
    <a:defPPr>
      <a:defRPr lang="kk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67C2D-3F3F-4A0B-87ED-9D5EB146BBD2}" type="datetimeFigureOut">
              <a:rPr lang="kk-KZ" smtClean="0"/>
              <a:t>12.04.2020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32C36-89A4-4E9F-B581-A181E9839B3E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189838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67C2D-3F3F-4A0B-87ED-9D5EB146BBD2}" type="datetimeFigureOut">
              <a:rPr lang="kk-KZ" smtClean="0"/>
              <a:t>12.04.2020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32C36-89A4-4E9F-B581-A181E9839B3E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791531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67C2D-3F3F-4A0B-87ED-9D5EB146BBD2}" type="datetimeFigureOut">
              <a:rPr lang="kk-KZ" smtClean="0"/>
              <a:t>12.04.2020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32C36-89A4-4E9F-B581-A181E9839B3E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65470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67C2D-3F3F-4A0B-87ED-9D5EB146BBD2}" type="datetimeFigureOut">
              <a:rPr lang="kk-KZ" smtClean="0"/>
              <a:t>12.04.2020</a:t>
            </a:fld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32C36-89A4-4E9F-B581-A181E9839B3E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704876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67C2D-3F3F-4A0B-87ED-9D5EB146BBD2}" type="datetimeFigureOut">
              <a:rPr lang="kk-KZ" smtClean="0"/>
              <a:t>12.04.2020</a:t>
            </a:fld>
            <a:endParaRPr lang="kk-KZ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32C36-89A4-4E9F-B581-A181E9839B3E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757023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67C2D-3F3F-4A0B-87ED-9D5EB146BBD2}" type="datetimeFigureOut">
              <a:rPr lang="kk-KZ" smtClean="0"/>
              <a:t>12.04.2020</a:t>
            </a:fld>
            <a:endParaRPr lang="kk-KZ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32C36-89A4-4E9F-B581-A181E9839B3E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45249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67C2D-3F3F-4A0B-87ED-9D5EB146BBD2}" type="datetimeFigureOut">
              <a:rPr lang="kk-KZ" smtClean="0"/>
              <a:t>12.04.2020</a:t>
            </a:fld>
            <a:endParaRPr lang="kk-KZ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32C36-89A4-4E9F-B581-A181E9839B3E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292104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67C2D-3F3F-4A0B-87ED-9D5EB146BBD2}" type="datetimeFigureOut">
              <a:rPr lang="kk-KZ" smtClean="0"/>
              <a:t>12.04.2020</a:t>
            </a:fld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32C36-89A4-4E9F-B581-A181E9839B3E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120233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k-KZ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67C2D-3F3F-4A0B-87ED-9D5EB146BBD2}" type="datetimeFigureOut">
              <a:rPr lang="kk-KZ" smtClean="0"/>
              <a:t>12.04.2020</a:t>
            </a:fld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32C36-89A4-4E9F-B581-A181E9839B3E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652559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67C2D-3F3F-4A0B-87ED-9D5EB146BBD2}" type="datetimeFigureOut">
              <a:rPr lang="kk-KZ" smtClean="0"/>
              <a:t>12.04.2020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32C36-89A4-4E9F-B581-A181E9839B3E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207077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67C2D-3F3F-4A0B-87ED-9D5EB146BBD2}" type="datetimeFigureOut">
              <a:rPr lang="kk-KZ" smtClean="0"/>
              <a:t>12.04.2020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32C36-89A4-4E9F-B581-A181E9839B3E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5671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67C2D-3F3F-4A0B-87ED-9D5EB146BBD2}" type="datetimeFigureOut">
              <a:rPr lang="kk-KZ" smtClean="0"/>
              <a:t>12.04.2020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32C36-89A4-4E9F-B581-A181E9839B3E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719773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k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k-KZ" sz="7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Шығындарды бағалау</a:t>
            </a:r>
            <a:endParaRPr lang="kk-KZ" sz="7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Картинки по запросу содержа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7769" y="3873276"/>
            <a:ext cx="2540343" cy="253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73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0857" y="232229"/>
            <a:ext cx="10377714" cy="1642291"/>
          </a:xfrm>
        </p:spPr>
        <p:txBody>
          <a:bodyPr>
            <a:norm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 </a:t>
            </a:r>
            <a:r>
              <a:rPr lang="kk-KZ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табыстарды жүйелендірудің (жүйеге </a:t>
            </a:r>
            <a:r>
              <a:rPr lang="kk-KZ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келтіретін) </a:t>
            </a:r>
            <a:r>
              <a:rPr lang="kk-KZ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 мақсатқа лайықты схемасы беріледі: 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90171" y="1683657"/>
            <a:ext cx="8770693" cy="5021943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Өзгермелі, тұрақты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 есебіне қабылданатын және қабылданбайтын алдағы кезең шығындары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Қайтарылмайтын шығындар және аяқталған кезең шығындары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Жүктелген шығындар (вмененные затраты)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Инкременттік және маржиналды шығындар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Маржиналдық табыс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Жоспарланған және жоспарланбаған шығындар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Релеванттық және релеванттық емес шығындар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 көлеміне байланысты шығын динамикасы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3854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8066341"/>
              </p:ext>
            </p:extLst>
          </p:nvPr>
        </p:nvGraphicFramePr>
        <p:xfrm>
          <a:off x="348342" y="493487"/>
          <a:ext cx="10972802" cy="616857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5486401">
                  <a:extLst>
                    <a:ext uri="{9D8B030D-6E8A-4147-A177-3AD203B41FA5}">
                      <a16:colId xmlns:a16="http://schemas.microsoft.com/office/drawing/2014/main" xmlns="" val="3946259759"/>
                    </a:ext>
                  </a:extLst>
                </a:gridCol>
                <a:gridCol w="5486401">
                  <a:extLst>
                    <a:ext uri="{9D8B030D-6E8A-4147-A177-3AD203B41FA5}">
                      <a16:colId xmlns:a16="http://schemas.microsoft.com/office/drawing/2014/main" xmlns="" val="1746480768"/>
                    </a:ext>
                  </a:extLst>
                </a:gridCol>
              </a:tblGrid>
              <a:tr h="250598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 шығындарға өнімдерді (жұмыс, қызмет) дайындаудағы өндіріс процесімен тікелей байланысты шығындар </a:t>
                      </a:r>
                      <a:endParaRPr lang="kk-KZ" sz="24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Шикізаттар</a:t>
                      </a:r>
                      <a:r>
                        <a:rPr lang="kk-KZ" sz="2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материалдар, өндіріс жұмысшыларының еңбекақысы, технологиялық мақсаттар үшін қажетті жанар-жағар майлар және т.б</a:t>
                      </a:r>
                      <a:endParaRPr lang="kk-KZ" sz="2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9612950"/>
                  </a:ext>
                </a:extLst>
              </a:tr>
              <a:tr h="3662590">
                <a:tc>
                  <a:txBody>
                    <a:bodyPr/>
                    <a:lstStyle/>
                    <a:p>
                      <a:r>
                        <a:rPr lang="kk-KZ" sz="24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Қосымша шығындарға ұйымдастыру мен қызмет көрсету өндірісімен байланысты шығындар </a:t>
                      </a:r>
                      <a:endParaRPr lang="kk-KZ" sz="24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өндірістік </a:t>
                      </a:r>
                      <a:r>
                        <a:rPr lang="kk-KZ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бөлімшелердегі (цехтар, учаскілер) әкішілік-басқару персоналының еңбекақысы, электро-энергия шығындары, өндіріс ғимаратын жылытуға арналған отын, өндірістік негізгі құралдардың тозуы және оларды жөндеу шығындары және т.б</a:t>
                      </a:r>
                      <a:endParaRPr lang="kk-KZ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35296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4806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0071269"/>
              </p:ext>
            </p:extLst>
          </p:nvPr>
        </p:nvGraphicFramePr>
        <p:xfrm>
          <a:off x="838200" y="943427"/>
          <a:ext cx="10515600" cy="55299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344886">
                  <a:extLst>
                    <a:ext uri="{9D8B030D-6E8A-4147-A177-3AD203B41FA5}">
                      <a16:colId xmlns:a16="http://schemas.microsoft.com/office/drawing/2014/main" xmlns="" val="1029689544"/>
                    </a:ext>
                  </a:extLst>
                </a:gridCol>
                <a:gridCol w="5170714">
                  <a:extLst>
                    <a:ext uri="{9D8B030D-6E8A-4147-A177-3AD203B41FA5}">
                      <a16:colId xmlns:a16="http://schemas.microsoft.com/office/drawing/2014/main" xmlns="" val="1371534620"/>
                    </a:ext>
                  </a:extLst>
                </a:gridCol>
              </a:tblGrid>
              <a:tr h="932301">
                <a:tc>
                  <a:txBody>
                    <a:bodyPr/>
                    <a:lstStyle/>
                    <a:p>
                      <a:pPr algn="ctr"/>
                      <a:r>
                        <a:rPr lang="kk-KZ" sz="3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тікелей</a:t>
                      </a:r>
                      <a:endParaRPr lang="kk-KZ" sz="32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3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жанама</a:t>
                      </a:r>
                      <a:endParaRPr lang="kk-KZ" sz="32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5703762"/>
                  </a:ext>
                </a:extLst>
              </a:tr>
              <a:tr h="2298821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Өнімдердің (жұмыс, қызмет) жеке түрлеріне енгізілетін шығындар тікелей шығындар</a:t>
                      </a:r>
                      <a:endParaRPr lang="kk-KZ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Өнімдердің (жұмыс, қызмет) әр түрлі түрлерінің арасында пропорциональды түрде болінетін шығындар </a:t>
                      </a:r>
                      <a:endParaRPr lang="kk-KZ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15229895"/>
                  </a:ext>
                </a:extLst>
              </a:tr>
              <a:tr h="2298821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шикізаттар мен материалдар шығыны, өндірістік жұмысшылардың еңбекақысы, ақаудан болған жоғалтулар және т.б</a:t>
                      </a:r>
                      <a:endParaRPr lang="kk-KZ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k-KZ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22128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1166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743" y="870856"/>
            <a:ext cx="11829143" cy="1482839"/>
          </a:xfrm>
        </p:spPr>
        <p:txBody>
          <a:bodyPr>
            <a:normAutofit fontScale="90000"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Тауарлы-материалдық босалқылардың есебін-өндірістегі   шығындар   экономикалық   мазмұнына   сәйкес төмендегідей топтармен қарастырылған:</a:t>
            </a:r>
            <a:r>
              <a:rPr lang="kk-KZ" dirty="0"/>
              <a:t/>
            </a:r>
            <a:br>
              <a:rPr lang="kk-KZ" dirty="0"/>
            </a:br>
            <a:endParaRPr lang="kk-KZ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6743" y="2510970"/>
            <a:ext cx="11107057" cy="4347029"/>
          </a:xfrm>
        </p:spPr>
        <p:txBody>
          <a:bodyPr/>
          <a:lstStyle/>
          <a:p>
            <a:pPr marL="0" indent="0">
              <a:buNone/>
            </a:pPr>
            <a:r>
              <a:rPr lang="kk-KZ" dirty="0" smtClean="0"/>
              <a:t>-</a:t>
            </a:r>
            <a:r>
              <a:rPr lang="kk-KZ" dirty="0" smtClean="0"/>
              <a:t>	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 шығындар;</a:t>
            </a:r>
          </a:p>
          <a:p>
            <a:pPr marL="0" indent="0"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Еңбекақы шығындар;</a:t>
            </a:r>
          </a:p>
          <a:p>
            <a:pPr marL="0" indent="0"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Әлеуметтік салық;</a:t>
            </a:r>
          </a:p>
          <a:p>
            <a:pPr marL="0" indent="0"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Сақтандыруға бөлінген сома;</a:t>
            </a:r>
          </a:p>
          <a:p>
            <a:pPr marL="0" indent="0"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Құралдардың тозуы;</a:t>
            </a:r>
          </a:p>
          <a:p>
            <a:pPr marL="0" indent="0"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Басқа шығындар</a:t>
            </a:r>
          </a:p>
          <a:p>
            <a:endParaRPr lang="kk-KZ" dirty="0"/>
          </a:p>
        </p:txBody>
      </p:sp>
      <p:pic>
        <p:nvPicPr>
          <p:cNvPr id="4" name="Picture 2" descr="Картинки по запросу расход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883" y="3637271"/>
            <a:ext cx="4582090" cy="306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310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400" y="449944"/>
            <a:ext cx="10947400" cy="6408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Өндірістегі шығындар мен өнімнің өзіндік құнын калькуляциялау есебі төмендегідей баптар бойынша жүзеге асырылуы тиіс: </a:t>
            </a:r>
          </a:p>
          <a:p>
            <a:pPr marL="0" indent="0"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-Материалдар;</a:t>
            </a:r>
          </a:p>
          <a:p>
            <a:pPr marL="0" indent="0"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Өндіріс жұмысшыларының еңбекақысы;</a:t>
            </a:r>
          </a:p>
          <a:p>
            <a:pPr marL="0" indent="0"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Еңбекақыдан аударымдар;</a:t>
            </a:r>
          </a:p>
          <a:p>
            <a:pPr>
              <a:buFontTx/>
              <a:buChar char="-"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Жанама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kk-KZ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Өнеркәсіп өндірісінде өнімнің өзіндік</a:t>
            </a:r>
            <a:r>
              <a:rPr lang="kk-KZ" b="1" cap="sm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құнының калькуляциясына үш элемент кіреді: </a:t>
            </a:r>
          </a:p>
          <a:p>
            <a:pPr marL="0" indent="0">
              <a:buNone/>
            </a:pP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негізгі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материалдар(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 бір өнімді өндіруге тікелей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жұмсалады);</a:t>
            </a:r>
            <a:endParaRPr lang="kk-KZ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негізгі өндіріс жұмысшыларының еңбекақысы;</a:t>
            </a:r>
          </a:p>
          <a:p>
            <a:pPr marL="0" indent="0">
              <a:buNone/>
            </a:pP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өндірістік жанама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шығындар(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өмекші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материалдар).</a:t>
            </a:r>
            <a:endParaRPr lang="kk-KZ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 smtClean="0"/>
          </a:p>
          <a:p>
            <a:endParaRPr lang="kk-KZ" dirty="0" smtClean="0"/>
          </a:p>
          <a:p>
            <a:endParaRPr lang="kk-KZ" dirty="0"/>
          </a:p>
        </p:txBody>
      </p:sp>
    </p:spTree>
    <p:extLst>
      <p:ext uri="{BB962C8B-B14F-4D97-AF65-F5344CB8AC3E}">
        <p14:creationId xmlns:p14="http://schemas.microsoft.com/office/powerpoint/2010/main" val="758009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22514"/>
            <a:ext cx="10515600" cy="5654449"/>
          </a:xfrm>
        </p:spPr>
        <p:txBody>
          <a:bodyPr/>
          <a:lstStyle/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 және қосымша шығындардың арасындағы айырмашылық </a:t>
            </a:r>
            <a:r>
              <a:rPr lang="kk-KZ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 есебінің бағытына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 болады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kk-KZ" dirty="0"/>
          </a:p>
          <a:p>
            <a:r>
              <a:rPr lang="kk-KZ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 </a:t>
            </a:r>
            <a:r>
              <a:rPr lang="kk-KZ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 есебінің бағыты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қосалқы өнімдердің бағасына енгізілетін, нақты өнім жөніндегі көрсеткіштердің көрсетілуі. </a:t>
            </a:r>
            <a:endParaRPr lang="kk-KZ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 </a:t>
            </a:r>
            <a:r>
              <a:rPr lang="kk-KZ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есептің мақсатымен анық байланысты болуы мүмкін.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368" y="4229221"/>
            <a:ext cx="3353091" cy="223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488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idx="1"/>
          </p:nvPr>
        </p:nvSpPr>
        <p:spPr>
          <a:xfrm rot="19813120">
            <a:off x="1482192" y="2496541"/>
            <a:ext cx="9091216" cy="10189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 </a:t>
            </a:r>
            <a:r>
              <a:rPr lang="kk-KZ" sz="6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ru-RU" sz="6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55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1418</TotalTime>
  <Words>283</Words>
  <Application>Microsoft Office PowerPoint</Application>
  <PresentationFormat>Широкоэкранный</PresentationFormat>
  <Paragraphs>43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Тема Office</vt:lpstr>
      <vt:lpstr>Шығындарды бағалау</vt:lpstr>
      <vt:lpstr>Шығындар мен табыстарды жүйелендірудің (жүйеге келтіретін) мынадай мақсатқа лайықты схемасы беріледі: </vt:lpstr>
      <vt:lpstr>Презентация PowerPoint</vt:lpstr>
      <vt:lpstr>Презентация PowerPoint</vt:lpstr>
      <vt:lpstr>Тауарлы-материалдық босалқылардың есебін-өндірістегі   шығындар   экономикалық   мазмұнына   сәйкес төмендегідей топтармен қарастырылған: 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Шығындарды бағалау</dc:title>
  <dc:creator>Зауре Фео</dc:creator>
  <cp:lastModifiedBy>User</cp:lastModifiedBy>
  <cp:revision>7</cp:revision>
  <dcterms:created xsi:type="dcterms:W3CDTF">2020-04-10T08:21:18Z</dcterms:created>
  <dcterms:modified xsi:type="dcterms:W3CDTF">2020-04-12T15:17:56Z</dcterms:modified>
</cp:coreProperties>
</file>